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5"/>
  </p:notesMasterIdLst>
  <p:sldIdLst>
    <p:sldId id="256" r:id="rId5"/>
    <p:sldId id="267" r:id="rId6"/>
    <p:sldId id="269" r:id="rId7"/>
    <p:sldId id="268" r:id="rId8"/>
    <p:sldId id="257" r:id="rId9"/>
    <p:sldId id="262" r:id="rId10"/>
    <p:sldId id="263" r:id="rId11"/>
    <p:sldId id="264" r:id="rId12"/>
    <p:sldId id="270"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p:scale>
          <a:sx n="135" d="100"/>
          <a:sy n="135" d="100"/>
        </p:scale>
        <p:origin x="-288" y="-80"/>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5F124-292F-E04D-A23B-143F651948F2}" type="datetimeFigureOut">
              <a:rPr lang="en-US" smtClean="0"/>
              <a:t>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BE519-A433-CF4F-8279-CCAD61B1940D}" type="slidenum">
              <a:rPr lang="en-US" smtClean="0"/>
              <a:t>‹#›</a:t>
            </a:fld>
            <a:endParaRPr lang="en-US"/>
          </a:p>
        </p:txBody>
      </p:sp>
    </p:spTree>
    <p:extLst>
      <p:ext uri="{BB962C8B-B14F-4D97-AF65-F5344CB8AC3E}">
        <p14:creationId xmlns:p14="http://schemas.microsoft.com/office/powerpoint/2010/main" val="19111501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direct</a:t>
            </a:r>
            <a:r>
              <a:rPr lang="en-US" baseline="0" dirty="0" smtClean="0"/>
              <a:t> their attention to the PDF of your investment philosophy handout</a:t>
            </a:r>
            <a:endParaRPr lang="en-US" dirty="0"/>
          </a:p>
        </p:txBody>
      </p:sp>
      <p:sp>
        <p:nvSpPr>
          <p:cNvPr id="4" name="Slide Number Placeholder 3"/>
          <p:cNvSpPr>
            <a:spLocks noGrp="1"/>
          </p:cNvSpPr>
          <p:nvPr>
            <p:ph type="sldNum" sz="quarter" idx="10"/>
          </p:nvPr>
        </p:nvSpPr>
        <p:spPr/>
        <p:txBody>
          <a:bodyPr/>
          <a:lstStyle/>
          <a:p>
            <a:fld id="{918BE519-A433-CF4F-8279-CCAD61B1940D}" type="slidenum">
              <a:rPr lang="en-US" smtClean="0"/>
              <a:t>3</a:t>
            </a:fld>
            <a:endParaRPr lang="en-US"/>
          </a:p>
        </p:txBody>
      </p:sp>
    </p:spTree>
    <p:extLst>
      <p:ext uri="{BB962C8B-B14F-4D97-AF65-F5344CB8AC3E}">
        <p14:creationId xmlns:p14="http://schemas.microsoft.com/office/powerpoint/2010/main" val="177519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Supernova Client Service Model</a:t>
            </a:r>
            <a:endParaRPr lang="en-US" dirty="0"/>
          </a:p>
        </p:txBody>
      </p:sp>
      <p:sp>
        <p:nvSpPr>
          <p:cNvPr id="3" name="Subtitle 2"/>
          <p:cNvSpPr>
            <a:spLocks noGrp="1"/>
          </p:cNvSpPr>
          <p:nvPr>
            <p:ph type="subTitle" idx="1"/>
          </p:nvPr>
        </p:nvSpPr>
        <p:spPr/>
        <p:txBody>
          <a:bodyPr/>
          <a:lstStyle/>
          <a:p>
            <a:r>
              <a:rPr lang="en-US" dirty="0"/>
              <a:t>Y</a:t>
            </a:r>
            <a:r>
              <a:rPr lang="en-US" dirty="0" smtClean="0"/>
              <a:t>our Name</a:t>
            </a:r>
          </a:p>
          <a:p>
            <a:r>
              <a:rPr lang="en-US" dirty="0"/>
              <a:t>B</a:t>
            </a:r>
            <a:r>
              <a:rPr lang="en-US" dirty="0" smtClean="0"/>
              <a:t>usiness name</a:t>
            </a:r>
            <a:endParaRPr lang="en-US" dirty="0"/>
          </a:p>
        </p:txBody>
      </p:sp>
      <p:pic>
        <p:nvPicPr>
          <p:cNvPr id="7" name="Picture 6" descr="supernova [Conver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21" y="271389"/>
            <a:ext cx="871628" cy="640478"/>
          </a:xfrm>
          <a:prstGeom prst="rect">
            <a:avLst/>
          </a:prstGeom>
        </p:spPr>
      </p:pic>
      <p:sp>
        <p:nvSpPr>
          <p:cNvPr id="8" name="Rectangle 7"/>
          <p:cNvSpPr/>
          <p:nvPr/>
        </p:nvSpPr>
        <p:spPr>
          <a:xfrm>
            <a:off x="1273821" y="783183"/>
            <a:ext cx="274434" cy="215444"/>
          </a:xfrm>
          <a:prstGeom prst="rect">
            <a:avLst/>
          </a:prstGeom>
        </p:spPr>
        <p:txBody>
          <a:bodyPr wrap="none">
            <a:spAutoFit/>
          </a:bodyPr>
          <a:lstStyle/>
          <a:p>
            <a:r>
              <a:rPr lang="en-US" sz="800" dirty="0">
                <a:latin typeface="Lucida Grande"/>
                <a:ea typeface="Lucida Grande"/>
                <a:cs typeface="Lucida Grande"/>
              </a:rPr>
              <a:t>®</a:t>
            </a:r>
            <a:endParaRPr lang="en-US" sz="800" dirty="0"/>
          </a:p>
        </p:txBody>
      </p:sp>
    </p:spTree>
    <p:extLst>
      <p:ext uri="{BB962C8B-B14F-4D97-AF65-F5344CB8AC3E}">
        <p14:creationId xmlns:p14="http://schemas.microsoft.com/office/powerpoint/2010/main" val="89116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35" y="1507067"/>
            <a:ext cx="8229600" cy="4525963"/>
          </a:xfrm>
        </p:spPr>
        <p:txBody>
          <a:bodyPr>
            <a:normAutofit/>
          </a:bodyPr>
          <a:lstStyle/>
          <a:p>
            <a:pPr marL="0" indent="0">
              <a:buNone/>
            </a:pPr>
            <a:endParaRPr lang="en-US" sz="1800" dirty="0" smtClean="0"/>
          </a:p>
          <a:p>
            <a:pPr marL="0" indent="0">
              <a:buNone/>
            </a:pPr>
            <a:endParaRPr lang="en-US" sz="1800" dirty="0"/>
          </a:p>
          <a:p>
            <a:pPr marL="0" indent="0">
              <a:buNone/>
            </a:pPr>
            <a:r>
              <a:rPr lang="en-US" sz="1800" dirty="0" smtClean="0"/>
              <a:t>Visit our website for more </a:t>
            </a:r>
            <a:r>
              <a:rPr lang="en-US" sz="1800" smtClean="0"/>
              <a:t>information:</a:t>
            </a:r>
            <a:endParaRPr lang="en-US" sz="1800" dirty="0" smtClean="0"/>
          </a:p>
        </p:txBody>
      </p:sp>
      <p:pic>
        <p:nvPicPr>
          <p:cNvPr id="5" name="Picture 4" descr="supernova [Conver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21" y="178252"/>
            <a:ext cx="871628" cy="640478"/>
          </a:xfrm>
          <a:prstGeom prst="rect">
            <a:avLst/>
          </a:prstGeom>
        </p:spPr>
      </p:pic>
    </p:spTree>
    <p:extLst>
      <p:ext uri="{BB962C8B-B14F-4D97-AF65-F5344CB8AC3E}">
        <p14:creationId xmlns:p14="http://schemas.microsoft.com/office/powerpoint/2010/main" val="83411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pebb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 y="508000"/>
            <a:ext cx="9168842" cy="5823185"/>
          </a:xfrm>
          <a:prstGeom prst="rect">
            <a:avLst/>
          </a:prstGeom>
        </p:spPr>
      </p:pic>
      <p:sp>
        <p:nvSpPr>
          <p:cNvPr id="3" name="Content Placeholder 2"/>
          <p:cNvSpPr>
            <a:spLocks noGrp="1"/>
          </p:cNvSpPr>
          <p:nvPr>
            <p:ph idx="1"/>
          </p:nvPr>
        </p:nvSpPr>
        <p:spPr>
          <a:xfrm>
            <a:off x="3888060" y="1120449"/>
            <a:ext cx="4547541" cy="4525963"/>
          </a:xfrm>
        </p:spPr>
        <p:txBody>
          <a:bodyPr>
            <a:normAutofit/>
          </a:bodyPr>
          <a:lstStyle/>
          <a:p>
            <a:pPr marL="457200" lvl="1" indent="0">
              <a:buNone/>
            </a:pPr>
            <a:endParaRPr lang="en-US" sz="1400" dirty="0" smtClean="0"/>
          </a:p>
          <a:p>
            <a:pPr marL="457200" lvl="1" indent="0">
              <a:buNone/>
            </a:pPr>
            <a:r>
              <a:rPr lang="en-US" dirty="0" smtClean="0"/>
              <a:t>Client Focused</a:t>
            </a:r>
            <a:endParaRPr lang="en-US" b="1" dirty="0" smtClean="0"/>
          </a:p>
          <a:p>
            <a:pPr lvl="1"/>
            <a:r>
              <a:rPr lang="en-US" sz="1400" b="1" dirty="0" smtClean="0"/>
              <a:t>Our primary focus is _________________</a:t>
            </a:r>
          </a:p>
          <a:p>
            <a:pPr marL="457200" lvl="1" indent="0">
              <a:buNone/>
            </a:pPr>
            <a:endParaRPr lang="en-US" sz="1400" b="1" dirty="0" smtClean="0"/>
          </a:p>
          <a:p>
            <a:pPr lvl="1"/>
            <a:r>
              <a:rPr lang="en-US" sz="1400" b="1" dirty="0" smtClean="0"/>
              <a:t>We limit the number of clients we have in order to </a:t>
            </a:r>
            <a:r>
              <a:rPr lang="en-US" sz="1400" b="1" dirty="0" smtClean="0"/>
              <a:t>give </a:t>
            </a:r>
            <a:r>
              <a:rPr lang="en-US" sz="1400" b="1" dirty="0" smtClean="0"/>
              <a:t>you world class service</a:t>
            </a:r>
          </a:p>
          <a:p>
            <a:pPr marL="457200" lvl="1" indent="0">
              <a:buNone/>
            </a:pPr>
            <a:endParaRPr lang="en-US" sz="1400" b="1" dirty="0" smtClean="0"/>
          </a:p>
          <a:p>
            <a:pPr lvl="1"/>
            <a:r>
              <a:rPr lang="en-US" sz="1400" b="1" dirty="0" smtClean="0"/>
              <a:t>We believe </a:t>
            </a:r>
            <a:r>
              <a:rPr lang="en-US" sz="1400" b="1" dirty="0" smtClean="0"/>
              <a:t>in (your mission statement)</a:t>
            </a:r>
          </a:p>
          <a:p>
            <a:pPr marL="457200" lvl="1" indent="0">
              <a:buNone/>
            </a:pPr>
            <a:endParaRPr lang="en-US" sz="1400" b="1" dirty="0"/>
          </a:p>
          <a:p>
            <a:pPr lvl="1"/>
            <a:r>
              <a:rPr lang="en-US" sz="1400" b="1" dirty="0" smtClean="0"/>
              <a:t>It is important for us to build a long term relationship with our clients</a:t>
            </a:r>
          </a:p>
          <a:p>
            <a:pPr marL="457200" lvl="1" indent="0">
              <a:buNone/>
            </a:pPr>
            <a:r>
              <a:rPr lang="en-US" sz="1400" dirty="0"/>
              <a:t>	</a:t>
            </a:r>
          </a:p>
        </p:txBody>
      </p:sp>
      <p:pic>
        <p:nvPicPr>
          <p:cNvPr id="5" name="Picture 4" descr="supernova [Convert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91" y="676845"/>
            <a:ext cx="871628" cy="640478"/>
          </a:xfrm>
          <a:prstGeom prst="rect">
            <a:avLst/>
          </a:prstGeom>
        </p:spPr>
      </p:pic>
    </p:spTree>
    <p:extLst>
      <p:ext uri="{BB962C8B-B14F-4D97-AF65-F5344CB8AC3E}">
        <p14:creationId xmlns:p14="http://schemas.microsoft.com/office/powerpoint/2010/main" val="313857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496" y="1016941"/>
            <a:ext cx="8229600" cy="4525963"/>
          </a:xfrm>
        </p:spPr>
        <p:txBody>
          <a:bodyPr/>
          <a:lstStyle/>
          <a:p>
            <a:pPr marL="457200" lvl="1" indent="0">
              <a:buNone/>
            </a:pPr>
            <a:endParaRPr lang="en-US" sz="1400" dirty="0"/>
          </a:p>
          <a:p>
            <a:pPr marL="457200" lvl="1" indent="0">
              <a:buNone/>
            </a:pPr>
            <a:r>
              <a:rPr lang="en-US" dirty="0" smtClean="0"/>
              <a:t>Our investment philosophy</a:t>
            </a:r>
          </a:p>
          <a:p>
            <a:pPr marL="457200" lvl="1" indent="0">
              <a:buNone/>
            </a:pPr>
            <a:endParaRPr lang="en-US" sz="1400" dirty="0" smtClean="0"/>
          </a:p>
          <a:p>
            <a:pPr marL="457200" lvl="1" indent="0">
              <a:buNone/>
            </a:pPr>
            <a:endParaRPr lang="en-US" sz="1400" dirty="0"/>
          </a:p>
          <a:p>
            <a:pPr marL="457200" lvl="1" indent="0">
              <a:buNone/>
            </a:pPr>
            <a:r>
              <a:rPr lang="en-US" sz="1400" dirty="0" smtClean="0"/>
              <a:t>Every client’s  financial situation is </a:t>
            </a:r>
          </a:p>
          <a:p>
            <a:pPr marL="457200" lvl="1" indent="0">
              <a:buNone/>
            </a:pPr>
            <a:r>
              <a:rPr lang="en-US" sz="1400" dirty="0" smtClean="0"/>
              <a:t>unique. </a:t>
            </a:r>
          </a:p>
          <a:p>
            <a:pPr marL="457200" lvl="1" indent="0">
              <a:buNone/>
            </a:pPr>
            <a:endParaRPr lang="en-US" sz="1400" dirty="0" smtClean="0"/>
          </a:p>
          <a:p>
            <a:pPr marL="457200" lvl="1" indent="0">
              <a:buNone/>
            </a:pPr>
            <a:r>
              <a:rPr lang="en-US" sz="1400" dirty="0" smtClean="0"/>
              <a:t>We customize your plan</a:t>
            </a:r>
            <a:r>
              <a:rPr lang="en-US" sz="1400" dirty="0"/>
              <a:t> </a:t>
            </a:r>
            <a:r>
              <a:rPr lang="en-US" sz="1400" dirty="0" smtClean="0"/>
              <a:t>to align </a:t>
            </a:r>
          </a:p>
          <a:p>
            <a:pPr marL="457200" lvl="1" indent="0">
              <a:buNone/>
            </a:pPr>
            <a:r>
              <a:rPr lang="en-US" sz="1400" dirty="0" smtClean="0"/>
              <a:t>your money with your life.  </a:t>
            </a:r>
            <a:endParaRPr lang="en-US" sz="1400" dirty="0"/>
          </a:p>
        </p:txBody>
      </p:sp>
      <p:pic>
        <p:nvPicPr>
          <p:cNvPr id="5" name="Picture 4" descr="supernova [Convert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21" y="178252"/>
            <a:ext cx="871628" cy="640478"/>
          </a:xfrm>
          <a:prstGeom prst="rect">
            <a:avLst/>
          </a:prstGeom>
        </p:spPr>
      </p:pic>
      <p:pic>
        <p:nvPicPr>
          <p:cNvPr id="4" name="Picture 3" descr="couple with do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073" y="2248371"/>
            <a:ext cx="4762266" cy="3205859"/>
          </a:xfrm>
          <a:prstGeom prst="rect">
            <a:avLst/>
          </a:prstGeom>
        </p:spPr>
      </p:pic>
    </p:spTree>
    <p:extLst>
      <p:ext uri="{BB962C8B-B14F-4D97-AF65-F5344CB8AC3E}">
        <p14:creationId xmlns:p14="http://schemas.microsoft.com/office/powerpoint/2010/main" val="329622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lgn="ctr">
              <a:buNone/>
            </a:pPr>
            <a:r>
              <a:rPr lang="en-US" dirty="0" smtClean="0"/>
              <a:t>Meet The </a:t>
            </a:r>
            <a:r>
              <a:rPr lang="en-US" dirty="0"/>
              <a:t>T</a:t>
            </a:r>
            <a:r>
              <a:rPr lang="en-US" dirty="0" smtClean="0"/>
              <a:t>eam</a:t>
            </a:r>
          </a:p>
          <a:p>
            <a:pPr marL="457200" lvl="1" indent="0">
              <a:buNone/>
            </a:pPr>
            <a:endParaRPr lang="en-US" sz="1400" dirty="0"/>
          </a:p>
          <a:p>
            <a:pPr marL="457200" lvl="1" indent="0">
              <a:buNone/>
            </a:pPr>
            <a:endParaRPr lang="en-US" sz="1400" dirty="0" smtClean="0"/>
          </a:p>
          <a:p>
            <a:pPr marL="457200" lvl="1" indent="0">
              <a:buNone/>
            </a:pPr>
            <a:endParaRPr lang="en-US" sz="1400" dirty="0" smtClean="0"/>
          </a:p>
          <a:p>
            <a:pPr marL="457200" lvl="1" indent="0">
              <a:buNone/>
            </a:pPr>
            <a:endParaRPr lang="en-US" sz="1400" dirty="0" smtClean="0"/>
          </a:p>
          <a:p>
            <a:pPr marL="457200" lvl="1" indent="0">
              <a:buNone/>
            </a:pPr>
            <a:r>
              <a:rPr lang="en-US" sz="1400" dirty="0" smtClean="0"/>
              <a:t>Put your pictures and bios here </a:t>
            </a:r>
            <a:endParaRPr lang="en-US" sz="1400" dirty="0"/>
          </a:p>
          <a:p>
            <a:pPr marL="457200" lvl="1" indent="0">
              <a:buNone/>
            </a:pPr>
            <a:endParaRPr lang="en-US" sz="1400" dirty="0" smtClean="0"/>
          </a:p>
        </p:txBody>
      </p:sp>
      <p:pic>
        <p:nvPicPr>
          <p:cNvPr id="5" name="Picture 4" descr="supernova [Conver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21" y="178252"/>
            <a:ext cx="871628" cy="640478"/>
          </a:xfrm>
          <a:prstGeom prst="rect">
            <a:avLst/>
          </a:prstGeom>
        </p:spPr>
      </p:pic>
    </p:spTree>
    <p:extLst>
      <p:ext uri="{BB962C8B-B14F-4D97-AF65-F5344CB8AC3E}">
        <p14:creationId xmlns:p14="http://schemas.microsoft.com/office/powerpoint/2010/main" val="313857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82" y="2135257"/>
            <a:ext cx="4194399" cy="2831854"/>
          </a:xfrm>
        </p:spPr>
        <p:txBody>
          <a:bodyPr>
            <a:normAutofit/>
          </a:bodyPr>
          <a:lstStyle/>
          <a:p>
            <a:pPr marL="395288" lvl="1">
              <a:buFont typeface="Wingdings" charset="2"/>
              <a:buChar char="Ø"/>
            </a:pPr>
            <a:r>
              <a:rPr lang="en-US" sz="1400" dirty="0" smtClean="0"/>
              <a:t>Quarterly </a:t>
            </a:r>
            <a:r>
              <a:rPr lang="en-US" sz="1400" dirty="0" smtClean="0"/>
              <a:t>reviews of which 2 are in-person </a:t>
            </a:r>
            <a:r>
              <a:rPr lang="en-US" sz="1400" dirty="0" smtClean="0"/>
              <a:t>meetings</a:t>
            </a:r>
          </a:p>
          <a:p>
            <a:pPr marL="109538" lvl="1" indent="0">
              <a:buNone/>
            </a:pPr>
            <a:r>
              <a:rPr lang="en-US" sz="1400" dirty="0" smtClean="0"/>
              <a:t> </a:t>
            </a:r>
          </a:p>
          <a:p>
            <a:pPr marL="395288" lvl="1">
              <a:buFont typeface="Wingdings" charset="2"/>
              <a:buChar char="Ø"/>
            </a:pPr>
            <a:r>
              <a:rPr lang="en-US" sz="1400" dirty="0" smtClean="0"/>
              <a:t>8 monthly update calls to present </a:t>
            </a:r>
            <a:r>
              <a:rPr lang="en-US" sz="1400" dirty="0" smtClean="0"/>
              <a:t>topics of interest to clients </a:t>
            </a:r>
            <a:r>
              <a:rPr lang="en-US" sz="1400" dirty="0" smtClean="0"/>
              <a:t/>
            </a:r>
            <a:br>
              <a:rPr lang="en-US" sz="1400" dirty="0" smtClean="0"/>
            </a:br>
            <a:endParaRPr lang="en-US" sz="1400" dirty="0"/>
          </a:p>
          <a:p>
            <a:pPr marL="395288" lvl="1">
              <a:buFont typeface="Wingdings" charset="2"/>
              <a:buChar char="Ø"/>
            </a:pPr>
            <a:r>
              <a:rPr lang="en-US" sz="1400" dirty="0" smtClean="0"/>
              <a:t>M</a:t>
            </a:r>
            <a:r>
              <a:rPr lang="en-US" sz="1400" dirty="0" smtClean="0"/>
              <a:t>onthly </a:t>
            </a:r>
            <a:r>
              <a:rPr lang="en-US" sz="1400" dirty="0" smtClean="0"/>
              <a:t>appointment </a:t>
            </a:r>
            <a:r>
              <a:rPr lang="en-US" sz="1400" dirty="0" smtClean="0"/>
              <a:t>times are the same time every month</a:t>
            </a:r>
            <a:br>
              <a:rPr lang="en-US" sz="1400" dirty="0" smtClean="0"/>
            </a:br>
            <a:endParaRPr lang="en-US" sz="1400" dirty="0"/>
          </a:p>
          <a:p>
            <a:pPr marL="395288" lvl="1">
              <a:buFont typeface="Wingdings" charset="2"/>
              <a:buChar char="Ø"/>
            </a:pPr>
            <a:r>
              <a:rPr lang="en-US" sz="1400" dirty="0" smtClean="0"/>
              <a:t>You </a:t>
            </a:r>
            <a:r>
              <a:rPr lang="en-US" sz="1400" dirty="0" smtClean="0"/>
              <a:t>will receive a folder with important </a:t>
            </a:r>
            <a:r>
              <a:rPr lang="en-US" sz="1400" dirty="0" smtClean="0"/>
              <a:t>information </a:t>
            </a:r>
            <a:r>
              <a:rPr lang="en-US" sz="1400" dirty="0" smtClean="0"/>
              <a:t>that will be reviewed each </a:t>
            </a:r>
            <a:r>
              <a:rPr lang="en-US" sz="1400" dirty="0" smtClean="0"/>
              <a:t>meeting</a:t>
            </a:r>
            <a:r>
              <a:rPr lang="en-US" sz="1400" dirty="0" smtClean="0"/>
              <a:t>. </a:t>
            </a:r>
          </a:p>
          <a:p>
            <a:pPr marL="457200" lvl="1" indent="0">
              <a:buNone/>
            </a:pPr>
            <a:endParaRPr lang="en-US" sz="1400" dirty="0" smtClean="0"/>
          </a:p>
          <a:p>
            <a:pPr marL="457200" lvl="1" indent="0">
              <a:buNone/>
            </a:pPr>
            <a:endParaRPr lang="en-US" sz="1400" dirty="0" smtClean="0"/>
          </a:p>
          <a:p>
            <a:pPr marL="457200" lvl="1" indent="0">
              <a:buNone/>
            </a:pPr>
            <a:endParaRPr lang="en-US" sz="1400" dirty="0"/>
          </a:p>
        </p:txBody>
      </p:sp>
      <p:pic>
        <p:nvPicPr>
          <p:cNvPr id="5" name="Picture 4" descr="supernova [Conver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21" y="178252"/>
            <a:ext cx="871628" cy="640478"/>
          </a:xfrm>
          <a:prstGeom prst="rect">
            <a:avLst/>
          </a:prstGeom>
        </p:spPr>
      </p:pic>
      <p:pic>
        <p:nvPicPr>
          <p:cNvPr id="4" name="Picture 3" descr="business mee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695" y="2239959"/>
            <a:ext cx="4150898" cy="2754243"/>
          </a:xfrm>
          <a:prstGeom prst="rect">
            <a:avLst/>
          </a:prstGeom>
        </p:spPr>
      </p:pic>
      <p:sp>
        <p:nvSpPr>
          <p:cNvPr id="2" name="TextBox 1"/>
          <p:cNvSpPr txBox="1"/>
          <p:nvPr/>
        </p:nvSpPr>
        <p:spPr>
          <a:xfrm>
            <a:off x="457200" y="938297"/>
            <a:ext cx="5982527" cy="369332"/>
          </a:xfrm>
          <a:prstGeom prst="rect">
            <a:avLst/>
          </a:prstGeom>
          <a:noFill/>
        </p:spPr>
        <p:txBody>
          <a:bodyPr wrap="none" rtlCol="0">
            <a:spAutoFit/>
          </a:bodyPr>
          <a:lstStyle/>
          <a:p>
            <a:r>
              <a:rPr lang="en-US" b="1" dirty="0">
                <a:latin typeface="+mj-lt"/>
              </a:rPr>
              <a:t>Our client service model is based on 3 standards:</a:t>
            </a:r>
          </a:p>
        </p:txBody>
      </p:sp>
      <p:sp>
        <p:nvSpPr>
          <p:cNvPr id="6" name="TextBox 5"/>
          <p:cNvSpPr txBox="1"/>
          <p:nvPr/>
        </p:nvSpPr>
        <p:spPr>
          <a:xfrm>
            <a:off x="227082" y="1488926"/>
            <a:ext cx="5865708" cy="954107"/>
          </a:xfrm>
          <a:prstGeom prst="rect">
            <a:avLst/>
          </a:prstGeom>
          <a:noFill/>
        </p:spPr>
        <p:txBody>
          <a:bodyPr wrap="none" rtlCol="0">
            <a:spAutoFit/>
          </a:bodyPr>
          <a:lstStyle/>
          <a:p>
            <a:r>
              <a:rPr lang="en-US" sz="2800" dirty="0"/>
              <a:t>#1: 12–4–2  Monthly Client Contact </a:t>
            </a:r>
          </a:p>
          <a:p>
            <a:endParaRPr lang="en-US" sz="2800" b="1" dirty="0"/>
          </a:p>
        </p:txBody>
      </p:sp>
    </p:spTree>
    <p:extLst>
      <p:ext uri="{BB962C8B-B14F-4D97-AF65-F5344CB8AC3E}">
        <p14:creationId xmlns:p14="http://schemas.microsoft.com/office/powerpoint/2010/main" val="242271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3" y="1636889"/>
            <a:ext cx="8229600" cy="3000963"/>
          </a:xfrm>
        </p:spPr>
        <p:txBody>
          <a:bodyPr/>
          <a:lstStyle/>
          <a:p>
            <a:pPr marL="0" indent="0">
              <a:buNone/>
            </a:pPr>
            <a:r>
              <a:rPr lang="en-US" sz="2800" dirty="0" smtClean="0"/>
              <a:t>#</a:t>
            </a:r>
            <a:r>
              <a:rPr lang="en-US" sz="2800" dirty="0" smtClean="0"/>
              <a:t>2: Rapid </a:t>
            </a:r>
            <a:r>
              <a:rPr lang="en-US" sz="2800" dirty="0"/>
              <a:t>response to client </a:t>
            </a:r>
            <a:r>
              <a:rPr lang="en-US" sz="2800" dirty="0" smtClean="0"/>
              <a:t>questions</a:t>
            </a:r>
          </a:p>
          <a:p>
            <a:pPr marL="0" indent="0">
              <a:buNone/>
            </a:pPr>
            <a:endParaRPr lang="en-US" sz="1800" dirty="0"/>
          </a:p>
          <a:p>
            <a:pPr>
              <a:buFont typeface="Wingdings" charset="2"/>
              <a:buChar char="Ø"/>
            </a:pPr>
            <a:r>
              <a:rPr lang="en-US" sz="1400" dirty="0" smtClean="0"/>
              <a:t>One </a:t>
            </a:r>
            <a:r>
              <a:rPr lang="en-US" sz="1400" dirty="0"/>
              <a:t>hour response and 24 hour resolution </a:t>
            </a:r>
            <a:endParaRPr lang="en-US" sz="1400" dirty="0" smtClean="0"/>
          </a:p>
          <a:p>
            <a:pPr marL="0" indent="0">
              <a:buNone/>
            </a:pPr>
            <a:r>
              <a:rPr lang="en-US" sz="1400" dirty="0" smtClean="0"/>
              <a:t>during </a:t>
            </a:r>
            <a:r>
              <a:rPr lang="en-US" sz="1400" dirty="0"/>
              <a:t>regular business hours or follow up </a:t>
            </a:r>
            <a:endParaRPr lang="en-US" sz="1400" dirty="0" smtClean="0"/>
          </a:p>
          <a:p>
            <a:pPr marL="0" indent="0">
              <a:buNone/>
            </a:pPr>
            <a:r>
              <a:rPr lang="en-US" sz="1400" dirty="0" smtClean="0"/>
              <a:t>to </a:t>
            </a:r>
            <a:r>
              <a:rPr lang="en-US" sz="1400" dirty="0"/>
              <a:t>tell </a:t>
            </a:r>
            <a:r>
              <a:rPr lang="en-US" sz="1400" dirty="0" smtClean="0"/>
              <a:t>you, the client,  </a:t>
            </a:r>
            <a:r>
              <a:rPr lang="en-US" sz="1400" dirty="0"/>
              <a:t>when </a:t>
            </a:r>
            <a:r>
              <a:rPr lang="en-US" sz="1400" dirty="0" smtClean="0"/>
              <a:t>we </a:t>
            </a:r>
            <a:r>
              <a:rPr lang="en-US" sz="1400" dirty="0"/>
              <a:t>will have an </a:t>
            </a:r>
            <a:r>
              <a:rPr lang="en-US" sz="1400" dirty="0" smtClean="0"/>
              <a:t>answer</a:t>
            </a:r>
          </a:p>
          <a:p>
            <a:pPr marL="0" indent="0">
              <a:buNone/>
            </a:pPr>
            <a:endParaRPr lang="en-US" sz="1400" dirty="0" smtClean="0"/>
          </a:p>
          <a:p>
            <a:pPr>
              <a:buFont typeface="Wingdings" charset="2"/>
              <a:buChar char="Ø"/>
            </a:pPr>
            <a:r>
              <a:rPr lang="en-US" sz="1400" dirty="0" smtClean="0"/>
              <a:t>We incorporate this standard because we </a:t>
            </a:r>
          </a:p>
          <a:p>
            <a:pPr marL="0" indent="0">
              <a:buNone/>
            </a:pPr>
            <a:r>
              <a:rPr lang="en-US" sz="1400" dirty="0" smtClean="0"/>
              <a:t>believe clients need to know we will do what we </a:t>
            </a:r>
          </a:p>
          <a:p>
            <a:pPr marL="0" indent="0">
              <a:buNone/>
            </a:pPr>
            <a:r>
              <a:rPr lang="en-US" sz="1400" dirty="0" smtClean="0"/>
              <a:t>say we will do</a:t>
            </a:r>
          </a:p>
          <a:p>
            <a:pPr marL="457200" lvl="1" indent="0">
              <a:buNone/>
            </a:pPr>
            <a:endParaRPr lang="en-US" sz="1400" dirty="0"/>
          </a:p>
        </p:txBody>
      </p:sp>
      <p:pic>
        <p:nvPicPr>
          <p:cNvPr id="5" name="Picture 4" descr="supernova [Conver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21" y="178252"/>
            <a:ext cx="871628" cy="640478"/>
          </a:xfrm>
          <a:prstGeom prst="rect">
            <a:avLst/>
          </a:prstGeom>
        </p:spPr>
      </p:pic>
      <p:pic>
        <p:nvPicPr>
          <p:cNvPr id="4" name="Picture 3" descr="man on phon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333" y="2459567"/>
            <a:ext cx="3289300" cy="2463800"/>
          </a:xfrm>
          <a:prstGeom prst="rect">
            <a:avLst/>
          </a:prstGeom>
        </p:spPr>
      </p:pic>
      <p:sp>
        <p:nvSpPr>
          <p:cNvPr id="6" name="TextBox 5"/>
          <p:cNvSpPr txBox="1"/>
          <p:nvPr/>
        </p:nvSpPr>
        <p:spPr>
          <a:xfrm>
            <a:off x="457200" y="938297"/>
            <a:ext cx="5982527" cy="369332"/>
          </a:xfrm>
          <a:prstGeom prst="rect">
            <a:avLst/>
          </a:prstGeom>
          <a:noFill/>
        </p:spPr>
        <p:txBody>
          <a:bodyPr wrap="none" rtlCol="0">
            <a:spAutoFit/>
          </a:bodyPr>
          <a:lstStyle/>
          <a:p>
            <a:r>
              <a:rPr lang="en-US" b="1" dirty="0"/>
              <a:t>Our client service model is based on 3 standards:</a:t>
            </a:r>
          </a:p>
        </p:txBody>
      </p:sp>
    </p:spTree>
    <p:extLst>
      <p:ext uri="{BB962C8B-B14F-4D97-AF65-F5344CB8AC3E}">
        <p14:creationId xmlns:p14="http://schemas.microsoft.com/office/powerpoint/2010/main" val="83411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274" y="2410236"/>
            <a:ext cx="4171245" cy="2594506"/>
          </a:xfrm>
        </p:spPr>
        <p:txBody>
          <a:bodyPr>
            <a:normAutofit/>
          </a:bodyPr>
          <a:lstStyle/>
          <a:p>
            <a:pPr>
              <a:buFont typeface="Wingdings" charset="2"/>
              <a:buChar char="Ø"/>
            </a:pPr>
            <a:r>
              <a:rPr lang="en-US" sz="1400" dirty="0" smtClean="0"/>
              <a:t>Every </a:t>
            </a:r>
            <a:r>
              <a:rPr lang="en-US" sz="1400" dirty="0" smtClean="0"/>
              <a:t>client receives a financial plan and </a:t>
            </a:r>
          </a:p>
          <a:p>
            <a:pPr marL="0" indent="0">
              <a:buNone/>
            </a:pPr>
            <a:r>
              <a:rPr lang="en-US" sz="1400" dirty="0" smtClean="0"/>
              <a:t>analysis of their goals so we can better serve </a:t>
            </a:r>
          </a:p>
          <a:p>
            <a:pPr marL="0" indent="0">
              <a:buNone/>
            </a:pPr>
            <a:r>
              <a:rPr lang="en-US" sz="1400" dirty="0" smtClean="0"/>
              <a:t>you and your </a:t>
            </a:r>
            <a:r>
              <a:rPr lang="en-US" sz="1400" dirty="0" smtClean="0"/>
              <a:t>family</a:t>
            </a:r>
            <a:br>
              <a:rPr lang="en-US" sz="1400" dirty="0" smtClean="0"/>
            </a:br>
            <a:endParaRPr lang="en-US" sz="1400" dirty="0" smtClean="0"/>
          </a:p>
          <a:p>
            <a:pPr>
              <a:buFont typeface="Wingdings" charset="2"/>
              <a:buChar char="Ø"/>
            </a:pPr>
            <a:r>
              <a:rPr lang="en-US" sz="1400" dirty="0" smtClean="0"/>
              <a:t>We help clients create a cash flow analysis </a:t>
            </a:r>
          </a:p>
          <a:p>
            <a:pPr marL="0" indent="0">
              <a:buNone/>
            </a:pPr>
            <a:r>
              <a:rPr lang="en-US" sz="1400" dirty="0" smtClean="0"/>
              <a:t>so they can plan for the future no matter how </a:t>
            </a:r>
          </a:p>
          <a:p>
            <a:pPr marL="0" indent="0">
              <a:buNone/>
            </a:pPr>
            <a:r>
              <a:rPr lang="en-US" sz="1400" dirty="0" smtClean="0"/>
              <a:t>long they </a:t>
            </a:r>
            <a:r>
              <a:rPr lang="en-US" sz="1400" dirty="0" smtClean="0"/>
              <a:t>live</a:t>
            </a:r>
            <a:r>
              <a:rPr lang="en-US" sz="1400" dirty="0" smtClean="0"/>
              <a:t>.</a:t>
            </a:r>
          </a:p>
          <a:p>
            <a:pPr marL="0" indent="0">
              <a:buNone/>
            </a:pPr>
            <a:endParaRPr lang="en-US" sz="1400" dirty="0" smtClean="0"/>
          </a:p>
          <a:p>
            <a:pPr>
              <a:buFont typeface="Wingdings" charset="2"/>
              <a:buChar char="Ø"/>
            </a:pPr>
            <a:r>
              <a:rPr lang="en-US" sz="1400" dirty="0" smtClean="0"/>
              <a:t>We implement and rebalance your financial </a:t>
            </a:r>
          </a:p>
          <a:p>
            <a:pPr marL="0" indent="0">
              <a:buNone/>
            </a:pPr>
            <a:r>
              <a:rPr lang="en-US" sz="1400" dirty="0"/>
              <a:t>p</a:t>
            </a:r>
            <a:r>
              <a:rPr lang="en-US" sz="1400" dirty="0" smtClean="0"/>
              <a:t>lan on a quarterly basis</a:t>
            </a:r>
            <a:endParaRPr lang="en-US" sz="1400" dirty="0"/>
          </a:p>
        </p:txBody>
      </p:sp>
      <p:pic>
        <p:nvPicPr>
          <p:cNvPr id="5" name="Picture 4" descr="supernova [Conver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21" y="178252"/>
            <a:ext cx="871628" cy="640478"/>
          </a:xfrm>
          <a:prstGeom prst="rect">
            <a:avLst/>
          </a:prstGeom>
        </p:spPr>
      </p:pic>
      <p:pic>
        <p:nvPicPr>
          <p:cNvPr id="2" name="Picture 1" descr="leadership han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185" y="2410237"/>
            <a:ext cx="3496578" cy="2640454"/>
          </a:xfrm>
          <a:prstGeom prst="rect">
            <a:avLst/>
          </a:prstGeom>
        </p:spPr>
      </p:pic>
      <p:sp>
        <p:nvSpPr>
          <p:cNvPr id="6" name="TextBox 5"/>
          <p:cNvSpPr txBox="1"/>
          <p:nvPr/>
        </p:nvSpPr>
        <p:spPr>
          <a:xfrm>
            <a:off x="457200" y="938297"/>
            <a:ext cx="5982527" cy="369332"/>
          </a:xfrm>
          <a:prstGeom prst="rect">
            <a:avLst/>
          </a:prstGeom>
          <a:noFill/>
        </p:spPr>
        <p:txBody>
          <a:bodyPr wrap="none" rtlCol="0">
            <a:spAutoFit/>
          </a:bodyPr>
          <a:lstStyle/>
          <a:p>
            <a:r>
              <a:rPr lang="en-US" b="1" dirty="0"/>
              <a:t>Our client service model is based on 3 standards:</a:t>
            </a:r>
          </a:p>
        </p:txBody>
      </p:sp>
      <p:sp>
        <p:nvSpPr>
          <p:cNvPr id="7" name="TextBox 6"/>
          <p:cNvSpPr txBox="1"/>
          <p:nvPr/>
        </p:nvSpPr>
        <p:spPr>
          <a:xfrm>
            <a:off x="477621" y="1411111"/>
            <a:ext cx="6991860" cy="1384995"/>
          </a:xfrm>
          <a:prstGeom prst="rect">
            <a:avLst/>
          </a:prstGeom>
          <a:noFill/>
        </p:spPr>
        <p:txBody>
          <a:bodyPr wrap="square" rtlCol="0">
            <a:spAutoFit/>
          </a:bodyPr>
          <a:lstStyle/>
          <a:p>
            <a:r>
              <a:rPr lang="en-US" sz="2800" dirty="0"/>
              <a:t>#3: Multi-generational planning and implementation of that plan</a:t>
            </a:r>
          </a:p>
          <a:p>
            <a:endParaRPr lang="en-US" sz="2800" dirty="0"/>
          </a:p>
        </p:txBody>
      </p:sp>
    </p:spTree>
    <p:extLst>
      <p:ext uri="{BB962C8B-B14F-4D97-AF65-F5344CB8AC3E}">
        <p14:creationId xmlns:p14="http://schemas.microsoft.com/office/powerpoint/2010/main" val="83411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pernova [Conver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21" y="178252"/>
            <a:ext cx="871628" cy="640478"/>
          </a:xfrm>
          <a:prstGeom prst="rect">
            <a:avLst/>
          </a:prstGeom>
        </p:spPr>
      </p:pic>
      <p:pic>
        <p:nvPicPr>
          <p:cNvPr id="6" name="Picture 5" descr="magnifyingglass on peo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037" y="983051"/>
            <a:ext cx="5493926" cy="5493926"/>
          </a:xfrm>
          <a:prstGeom prst="rect">
            <a:avLst/>
          </a:prstGeom>
        </p:spPr>
      </p:pic>
      <p:sp>
        <p:nvSpPr>
          <p:cNvPr id="3" name="Content Placeholder 2"/>
          <p:cNvSpPr>
            <a:spLocks noGrp="1"/>
          </p:cNvSpPr>
          <p:nvPr>
            <p:ph idx="1"/>
          </p:nvPr>
        </p:nvSpPr>
        <p:spPr>
          <a:xfrm>
            <a:off x="457200" y="908763"/>
            <a:ext cx="8229600" cy="5076296"/>
          </a:xfrm>
        </p:spPr>
        <p:txBody>
          <a:bodyPr>
            <a:normAutofit/>
          </a:bodyPr>
          <a:lstStyle/>
          <a:p>
            <a:pPr marL="0" indent="0">
              <a:buNone/>
            </a:pPr>
            <a:r>
              <a:rPr lang="en-US" sz="2800" dirty="0" smtClean="0"/>
              <a:t>Our practice is client focused</a:t>
            </a:r>
          </a:p>
          <a:p>
            <a:pPr marL="0" indent="0">
              <a:buNone/>
            </a:pPr>
            <a:r>
              <a:rPr lang="en-US" sz="2000" dirty="0" smtClean="0"/>
              <a:t>add: objective, ethical, </a:t>
            </a:r>
          </a:p>
          <a:p>
            <a:pPr marL="0" indent="0">
              <a:buNone/>
            </a:pPr>
            <a:r>
              <a:rPr lang="en-US" sz="2000" dirty="0" smtClean="0"/>
              <a:t>service oriented and </a:t>
            </a:r>
          </a:p>
          <a:p>
            <a:pPr marL="0" indent="0">
              <a:buNone/>
            </a:pPr>
            <a:r>
              <a:rPr lang="en-US" sz="2000" dirty="0" smtClean="0"/>
              <a:t>transparent or </a:t>
            </a:r>
          </a:p>
          <a:p>
            <a:pPr marL="0" indent="0">
              <a:buNone/>
            </a:pPr>
            <a:r>
              <a:rPr lang="en-US" sz="2000" dirty="0" smtClean="0"/>
              <a:t>your own words</a:t>
            </a:r>
            <a:endParaRPr lang="en-US" sz="2000" dirty="0"/>
          </a:p>
        </p:txBody>
      </p:sp>
    </p:spTree>
    <p:extLst>
      <p:ext uri="{BB962C8B-B14F-4D97-AF65-F5344CB8AC3E}">
        <p14:creationId xmlns:p14="http://schemas.microsoft.com/office/powerpoint/2010/main" val="83411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1733"/>
            <a:ext cx="8229600" cy="4525963"/>
          </a:xfrm>
        </p:spPr>
        <p:txBody>
          <a:bodyPr>
            <a:normAutofit/>
          </a:bodyPr>
          <a:lstStyle/>
          <a:p>
            <a:pPr marL="0" indent="0">
              <a:buNone/>
            </a:pPr>
            <a:endParaRPr lang="en-US" sz="1800" dirty="0" smtClean="0"/>
          </a:p>
          <a:p>
            <a:pPr marL="0" indent="0">
              <a:buNone/>
            </a:pPr>
            <a:endParaRPr lang="en-US" sz="1800" dirty="0"/>
          </a:p>
          <a:p>
            <a:pPr marL="0" indent="0">
              <a:buNone/>
            </a:pPr>
            <a:endParaRPr lang="en-US" sz="1800" dirty="0"/>
          </a:p>
        </p:txBody>
      </p:sp>
      <p:pic>
        <p:nvPicPr>
          <p:cNvPr id="5" name="Picture 4" descr="supernova [Conver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21" y="178252"/>
            <a:ext cx="871628" cy="640478"/>
          </a:xfrm>
          <a:prstGeom prst="rect">
            <a:avLst/>
          </a:prstGeom>
        </p:spPr>
      </p:pic>
      <p:sp>
        <p:nvSpPr>
          <p:cNvPr id="6" name="TextBox 5"/>
          <p:cNvSpPr txBox="1"/>
          <p:nvPr/>
        </p:nvSpPr>
        <p:spPr>
          <a:xfrm>
            <a:off x="761998" y="1407067"/>
            <a:ext cx="7328372" cy="523220"/>
          </a:xfrm>
          <a:prstGeom prst="rect">
            <a:avLst/>
          </a:prstGeom>
          <a:noFill/>
        </p:spPr>
        <p:txBody>
          <a:bodyPr wrap="square" rtlCol="0">
            <a:spAutoFit/>
          </a:bodyPr>
          <a:lstStyle/>
          <a:p>
            <a:r>
              <a:rPr lang="en-US" sz="2800" dirty="0" smtClean="0"/>
              <a:t>Our Process: </a:t>
            </a:r>
            <a:r>
              <a:rPr lang="en-US" dirty="0" smtClean="0"/>
              <a:t>describe what you do</a:t>
            </a:r>
            <a:endParaRPr lang="en-US" dirty="0"/>
          </a:p>
        </p:txBody>
      </p:sp>
      <p:sp>
        <p:nvSpPr>
          <p:cNvPr id="2" name="TextBox 1"/>
          <p:cNvSpPr txBox="1"/>
          <p:nvPr/>
        </p:nvSpPr>
        <p:spPr>
          <a:xfrm>
            <a:off x="477621" y="1949101"/>
            <a:ext cx="7469481" cy="3693319"/>
          </a:xfrm>
          <a:prstGeom prst="rect">
            <a:avLst/>
          </a:prstGeom>
          <a:noFill/>
        </p:spPr>
        <p:txBody>
          <a:bodyPr wrap="square" rtlCol="0">
            <a:spAutoFit/>
          </a:bodyPr>
          <a:lstStyle/>
          <a:p>
            <a:r>
              <a:rPr lang="en-US" dirty="0" smtClean="0"/>
              <a:t>Sample: </a:t>
            </a:r>
          </a:p>
          <a:p>
            <a:endParaRPr lang="en-US" dirty="0"/>
          </a:p>
          <a:p>
            <a:r>
              <a:rPr lang="en-US" dirty="0" smtClean="0"/>
              <a:t>We are client-focused wealth investment advisors. </a:t>
            </a:r>
            <a:r>
              <a:rPr lang="en-US" dirty="0"/>
              <a:t>W</a:t>
            </a:r>
            <a:r>
              <a:rPr lang="en-US" dirty="0" smtClean="0"/>
              <a:t>e meet with prospects to ensure we are the best fit for them. Then we work together to develop a plan that meets their risk tolerance and retirement goals. We implement that plan and meet with you monthly to update you on any activity and adjustments to your portfolio as well as present interesting topics of interest. Every six months we will have an in-person review. If you have any issues or concerns between monthly meetings we guarantee you 1 hour response and 24 hour resolution during regular business hours or we will tell you when we will resolve your questions. Our commitment is to give you, the client, first class service. </a:t>
            </a:r>
            <a:endParaRPr lang="en-US" dirty="0"/>
          </a:p>
        </p:txBody>
      </p:sp>
    </p:spTree>
    <p:extLst>
      <p:ext uri="{BB962C8B-B14F-4D97-AF65-F5344CB8AC3E}">
        <p14:creationId xmlns:p14="http://schemas.microsoft.com/office/powerpoint/2010/main" val="3937307420"/>
      </p:ext>
    </p:extLst>
  </p:cSld>
  <p:clrMapOvr>
    <a:masterClrMapping/>
  </p:clrMapOvr>
</p:sld>
</file>

<file path=ppt/theme/theme1.xml><?xml version="1.0" encoding="utf-8"?>
<a:theme xmlns:a="http://schemas.openxmlformats.org/drawingml/2006/main" name="Supernova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Supernova Template.potx</Template>
  <TotalTime>2491</TotalTime>
  <Words>415</Words>
  <Application>Microsoft Macintosh PowerPoint</Application>
  <PresentationFormat>On-screen Show (4:3)</PresentationFormat>
  <Paragraphs>73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Supernova Template</vt:lpstr>
      <vt:lpstr>Supernova Client Service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cindy Beuoy</cp:lastModifiedBy>
  <cp:revision>65</cp:revision>
  <dcterms:created xsi:type="dcterms:W3CDTF">2010-04-12T23:12:02Z</dcterms:created>
  <dcterms:modified xsi:type="dcterms:W3CDTF">2015-11-02T19:54:33Z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